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9" r:id="rId1"/>
  </p:sldMasterIdLst>
  <p:notesMasterIdLst>
    <p:notesMasterId r:id="rId34"/>
  </p:notesMasterIdLst>
  <p:handoutMasterIdLst>
    <p:handoutMasterId r:id="rId35"/>
  </p:handoutMasterIdLst>
  <p:sldIdLst>
    <p:sldId id="307" r:id="rId2"/>
    <p:sldId id="460" r:id="rId3"/>
    <p:sldId id="462" r:id="rId4"/>
    <p:sldId id="466" r:id="rId5"/>
    <p:sldId id="465" r:id="rId6"/>
    <p:sldId id="459" r:id="rId7"/>
    <p:sldId id="421" r:id="rId8"/>
    <p:sldId id="422" r:id="rId9"/>
    <p:sldId id="423" r:id="rId10"/>
    <p:sldId id="424" r:id="rId11"/>
    <p:sldId id="332" r:id="rId12"/>
    <p:sldId id="429" r:id="rId13"/>
    <p:sldId id="433" r:id="rId14"/>
    <p:sldId id="439" r:id="rId15"/>
    <p:sldId id="397" r:id="rId16"/>
    <p:sldId id="384" r:id="rId17"/>
    <p:sldId id="447" r:id="rId18"/>
    <p:sldId id="451" r:id="rId19"/>
    <p:sldId id="452" r:id="rId20"/>
    <p:sldId id="453" r:id="rId21"/>
    <p:sldId id="454" r:id="rId22"/>
    <p:sldId id="445" r:id="rId23"/>
    <p:sldId id="449" r:id="rId24"/>
    <p:sldId id="450" r:id="rId25"/>
    <p:sldId id="457" r:id="rId26"/>
    <p:sldId id="455" r:id="rId27"/>
    <p:sldId id="458" r:id="rId28"/>
    <p:sldId id="443" r:id="rId29"/>
    <p:sldId id="438" r:id="rId30"/>
    <p:sldId id="446" r:id="rId31"/>
    <p:sldId id="448" r:id="rId32"/>
    <p:sldId id="45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001C"/>
    <a:srgbClr val="C89800"/>
    <a:srgbClr val="A2AAAD"/>
    <a:srgbClr val="0085C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86911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-1344" y="-112"/>
      </p:cViewPr>
      <p:guideLst>
        <p:guide orient="horz" pos="1192"/>
        <p:guide pos="32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0C841-A34D-0F44-B99C-434D0D484263}" type="datetimeFigureOut">
              <a:rPr lang="en-US" smtClean="0"/>
              <a:pPr/>
              <a:t>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7D7A8-7AD1-D847-88F0-AC6D5D927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7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F55D3-CD27-9042-95C4-4762BDC1F504}" type="datetimeFigureOut">
              <a:rPr lang="en-US" smtClean="0"/>
              <a:pPr/>
              <a:t>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1C36C-116C-BC4F-AAB9-02D408A4C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79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3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the whole-genome sequencing data from</a:t>
            </a:r>
            <a:r>
              <a:rPr lang="en-US" baseline="0" dirty="0" smtClean="0"/>
              <a:t> the 584 people, the first step of our work was to identify and quantify the genomic variants in each sample. We are currently focusing on SNP.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Initiated by NIH, ADSP</a:t>
            </a:r>
            <a:r>
              <a:rPr lang="en-US" baseline="0" dirty="0" smtClean="0"/>
              <a:t> is the first large-scale whole-genome sequencing project on AD.</a:t>
            </a:r>
          </a:p>
          <a:p>
            <a:r>
              <a:rPr lang="en-US" baseline="0" dirty="0" smtClean="0"/>
              <a:t>Each person was diagnosed with one of four AD status: no AD, possible, probable, definite. The pie graph shows 10% of them are definite AD, another 63% and 14% are probable and possible AD, and 14% as no 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show significance.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Initiated by NIH, ADSP</a:t>
            </a:r>
            <a:r>
              <a:rPr lang="en-US" baseline="0" dirty="0" smtClean="0"/>
              <a:t> is the first large-scale whole-genome sequencing project on AD.</a:t>
            </a:r>
          </a:p>
          <a:p>
            <a:r>
              <a:rPr lang="en-US" baseline="0" dirty="0" smtClean="0"/>
              <a:t>Each person was diagnosed with one of four AD status: no AD, possible, probable, definite. The pie graph shows 10% of them are definite AD, another 63% and 14% are probable and possible AD, and 14% as no 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the whole-genome sequencing data from</a:t>
            </a:r>
            <a:r>
              <a:rPr lang="en-US" baseline="0" dirty="0" smtClean="0"/>
              <a:t> the 584 people, the first step of our work was to identify and quantify the genomic variants in each sample. We are currently focusing on SNP.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the whole-genome sequencing data from</a:t>
            </a:r>
            <a:r>
              <a:rPr lang="en-US" baseline="0" dirty="0" smtClean="0"/>
              <a:t> the 584 people, the first step of our work was to identify and quantify the genomic variants in each sample. We are currently focusing on SNP.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Initiated by NIH, ADSP</a:t>
            </a:r>
            <a:r>
              <a:rPr lang="en-US" baseline="0" dirty="0" smtClean="0"/>
              <a:t> is the first large-scale whole-genome sequencing project on AD.</a:t>
            </a:r>
          </a:p>
          <a:p>
            <a:r>
              <a:rPr lang="en-US" baseline="0" dirty="0" smtClean="0"/>
              <a:t>Each person was diagnosed with one of four AD status: no AD, possible, probable, definite. The pie graph shows 10% of them are definite AD, another 63% and 14% are probable and possible AD, and 14% as no 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Initiated by NIH, ADSP</a:t>
            </a:r>
            <a:r>
              <a:rPr lang="en-US" baseline="0" dirty="0" smtClean="0"/>
              <a:t> is the first large-scale whole-genome sequencing project on AD.</a:t>
            </a:r>
          </a:p>
          <a:p>
            <a:r>
              <a:rPr lang="en-US" baseline="0" dirty="0" smtClean="0"/>
              <a:t>Each person was diagnosed with one of four AD status: no AD, possible, probable, definite. The pie graph shows 10% of them are definite AD, another 63% and 14% are probable and possible AD, and 14% as no 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Initiated by NIH, ADSP</a:t>
            </a:r>
            <a:r>
              <a:rPr lang="en-US" baseline="0" dirty="0" smtClean="0"/>
              <a:t> is the first large-scale whole-genome sequencing project on AD.</a:t>
            </a:r>
          </a:p>
          <a:p>
            <a:r>
              <a:rPr lang="en-US" baseline="0" dirty="0" smtClean="0"/>
              <a:t>Each person was diagnosed with one of four AD status: no AD, possible, probable, definite. The pie graph shows 10% of them are definite AD, another 63% and 14% are probable and possible AD, and 14% as no 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The boxplot on the right shows the age distributions for people in each of the four AD categories. They are generally comparable, with a slight increase in the probable and definite categories.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Outliers: Q1 - 1.5 * IQR, Q3 + 1.5 * IQR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Wingdings" charset="2"/>
              <a:buChar char="Ø"/>
            </a:pPr>
            <a:r>
              <a:rPr lang="en-US" sz="1200" b="1" dirty="0" smtClean="0"/>
              <a:t>APOE ε2 is rare and may protect against AD.</a:t>
            </a:r>
          </a:p>
          <a:p>
            <a:pPr marL="285750" indent="-285750">
              <a:lnSpc>
                <a:spcPct val="110000"/>
              </a:lnSpc>
              <a:buFont typeface="Wingdings" charset="2"/>
              <a:buChar char="Ø"/>
            </a:pPr>
            <a:r>
              <a:rPr lang="en-US" sz="1200" b="1" dirty="0" smtClean="0"/>
              <a:t>APOE ε3 is the most common allele and plays a neutral role.</a:t>
            </a:r>
          </a:p>
          <a:p>
            <a:pPr marL="285750" indent="-285750">
              <a:lnSpc>
                <a:spcPct val="110000"/>
              </a:lnSpc>
              <a:buFont typeface="Wingdings" charset="2"/>
              <a:buChar char="Ø"/>
            </a:pPr>
            <a:r>
              <a:rPr lang="en-US" sz="1200" b="1" dirty="0" smtClean="0"/>
              <a:t>APOE ε4 present in about 25 to 30% of population and in about 40 % of people with 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A2AAA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8A1B6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600200"/>
            <a:ext cx="8016240" cy="41910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/>
            </a:lvl4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93776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4937760" y="1600200"/>
            <a:ext cx="4038600" cy="4525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3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475996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3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781842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2" y="1600201"/>
            <a:ext cx="7315200" cy="3657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950913" y="5399385"/>
            <a:ext cx="4038600" cy="444711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2"/>
                </a:solidFill>
              </a:defRPr>
            </a:lvl1pPr>
            <a:lvl2pPr>
              <a:buClr>
                <a:schemeClr val="bg2"/>
              </a:buClr>
              <a:buNone/>
              <a:defRPr sz="2400">
                <a:solidFill>
                  <a:schemeClr val="tx2"/>
                </a:solidFill>
              </a:defRPr>
            </a:lvl2pPr>
            <a:lvl3pPr>
              <a:buClr>
                <a:schemeClr val="bg2"/>
              </a:buClr>
              <a:buNone/>
              <a:defRPr sz="2000">
                <a:solidFill>
                  <a:schemeClr val="tx2"/>
                </a:solidFill>
              </a:defRPr>
            </a:lvl3pPr>
            <a:lvl4pPr>
              <a:buClr>
                <a:schemeClr val="bg2"/>
              </a:buClr>
              <a:buNone/>
              <a:defRPr sz="1800">
                <a:solidFill>
                  <a:schemeClr val="tx2"/>
                </a:solidFill>
              </a:defRPr>
            </a:lvl4pPr>
            <a:lvl5pPr>
              <a:buClr>
                <a:schemeClr val="bg2"/>
              </a:buClr>
              <a:buNone/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951798" y="1600200"/>
            <a:ext cx="7459662" cy="4525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2"/>
          </p:nvPr>
        </p:nvSpPr>
        <p:spPr>
          <a:xfrm>
            <a:off x="951798" y="1600200"/>
            <a:ext cx="7470775" cy="4525963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5283200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2AAAD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2AAAD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515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515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A2AAA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8A1B6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600200"/>
            <a:ext cx="8016240" cy="41910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/>
            </a:lvl4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93776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4937760" y="1600200"/>
            <a:ext cx="4038600" cy="4525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3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475996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3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781842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2" y="1600201"/>
            <a:ext cx="7315200" cy="3657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950913" y="5399385"/>
            <a:ext cx="4038600" cy="444711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2"/>
                </a:solidFill>
              </a:defRPr>
            </a:lvl1pPr>
            <a:lvl2pPr>
              <a:buClr>
                <a:schemeClr val="bg2"/>
              </a:buClr>
              <a:buNone/>
              <a:defRPr sz="2400">
                <a:solidFill>
                  <a:schemeClr val="tx2"/>
                </a:solidFill>
              </a:defRPr>
            </a:lvl2pPr>
            <a:lvl3pPr>
              <a:buClr>
                <a:schemeClr val="bg2"/>
              </a:buClr>
              <a:buNone/>
              <a:defRPr sz="2000">
                <a:solidFill>
                  <a:schemeClr val="tx2"/>
                </a:solidFill>
              </a:defRPr>
            </a:lvl3pPr>
            <a:lvl4pPr>
              <a:buClr>
                <a:schemeClr val="bg2"/>
              </a:buClr>
              <a:buNone/>
              <a:defRPr sz="1800">
                <a:solidFill>
                  <a:schemeClr val="tx2"/>
                </a:solidFill>
              </a:defRPr>
            </a:lvl4pPr>
            <a:lvl5pPr>
              <a:buClr>
                <a:schemeClr val="bg2"/>
              </a:buClr>
              <a:buNone/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951798" y="1600200"/>
            <a:ext cx="7459662" cy="4525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2"/>
          </p:nvPr>
        </p:nvSpPr>
        <p:spPr>
          <a:xfrm>
            <a:off x="951798" y="1600200"/>
            <a:ext cx="7470775" cy="4525963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5283200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2AAAD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515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1.png"/><Relationship Id="rId102" Type="http://schemas.openxmlformats.org/officeDocument/2006/relationships/image" Target="../media/image2.png"/><Relationship Id="rId103" Type="http://schemas.openxmlformats.org/officeDocument/2006/relationships/image" Target="../media/image3.png"/><Relationship Id="rId10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00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tle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5748710" y="6239691"/>
            <a:ext cx="2254250" cy="457200"/>
          </a:xfrm>
          <a:prstGeom prst="rect">
            <a:avLst/>
          </a:prstGeom>
        </p:spPr>
      </p:pic>
      <p:pic>
        <p:nvPicPr>
          <p:cNvPr id="6" name="Picture 5" descr="JAX_logo_bug.png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858838" y="6230520"/>
            <a:ext cx="775853" cy="4663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8229600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8229600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itle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5748710" y="6239691"/>
            <a:ext cx="2254250" cy="457200"/>
          </a:xfrm>
          <a:prstGeom prst="rect">
            <a:avLst/>
          </a:prstGeom>
        </p:spPr>
      </p:pic>
      <p:pic>
        <p:nvPicPr>
          <p:cNvPr id="9" name="Picture 8" descr="JAX_logo_bug.png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858838" y="6230520"/>
            <a:ext cx="775853" cy="46637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  <p:sldLayoutId id="2147483927" r:id="rId18"/>
    <p:sldLayoutId id="2147483928" r:id="rId19"/>
    <p:sldLayoutId id="2147483929" r:id="rId20"/>
    <p:sldLayoutId id="2147483930" r:id="rId21"/>
    <p:sldLayoutId id="2147483931" r:id="rId22"/>
    <p:sldLayoutId id="2147483932" r:id="rId23"/>
    <p:sldLayoutId id="2147483933" r:id="rId24"/>
    <p:sldLayoutId id="2147483934" r:id="rId25"/>
    <p:sldLayoutId id="2147483935" r:id="rId26"/>
    <p:sldLayoutId id="2147483936" r:id="rId27"/>
    <p:sldLayoutId id="2147483937" r:id="rId28"/>
    <p:sldLayoutId id="2147483938" r:id="rId29"/>
    <p:sldLayoutId id="2147483939" r:id="rId30"/>
    <p:sldLayoutId id="2147483940" r:id="rId31"/>
    <p:sldLayoutId id="2147483941" r:id="rId32"/>
    <p:sldLayoutId id="2147483942" r:id="rId33"/>
    <p:sldLayoutId id="2147483943" r:id="rId34"/>
    <p:sldLayoutId id="2147483944" r:id="rId35"/>
    <p:sldLayoutId id="2147483945" r:id="rId36"/>
    <p:sldLayoutId id="2147483946" r:id="rId37"/>
    <p:sldLayoutId id="2147483947" r:id="rId38"/>
    <p:sldLayoutId id="2147483948" r:id="rId39"/>
    <p:sldLayoutId id="2147483949" r:id="rId40"/>
    <p:sldLayoutId id="2147483950" r:id="rId41"/>
    <p:sldLayoutId id="2147483951" r:id="rId42"/>
    <p:sldLayoutId id="2147483952" r:id="rId43"/>
    <p:sldLayoutId id="2147483953" r:id="rId44"/>
    <p:sldLayoutId id="2147483954" r:id="rId45"/>
    <p:sldLayoutId id="2147483955" r:id="rId46"/>
    <p:sldLayoutId id="2147483956" r:id="rId47"/>
    <p:sldLayoutId id="2147483957" r:id="rId48"/>
    <p:sldLayoutId id="2147483958" r:id="rId49"/>
    <p:sldLayoutId id="2147483959" r:id="rId50"/>
    <p:sldLayoutId id="2147483960" r:id="rId51"/>
    <p:sldLayoutId id="2147483961" r:id="rId52"/>
    <p:sldLayoutId id="2147483962" r:id="rId53"/>
    <p:sldLayoutId id="2147483657" r:id="rId54"/>
    <p:sldLayoutId id="2147483729" r:id="rId55"/>
    <p:sldLayoutId id="2147483705" r:id="rId56"/>
    <p:sldLayoutId id="2147483706" r:id="rId57"/>
    <p:sldLayoutId id="2147483707" r:id="rId58"/>
    <p:sldLayoutId id="2147483732" r:id="rId59"/>
    <p:sldLayoutId id="2147483671" r:id="rId60"/>
    <p:sldLayoutId id="2147483730" r:id="rId61"/>
    <p:sldLayoutId id="2147483722" r:id="rId62"/>
    <p:sldLayoutId id="2147483723" r:id="rId63"/>
    <p:sldLayoutId id="2147483731" r:id="rId64"/>
    <p:sldLayoutId id="2147483724" r:id="rId65"/>
    <p:sldLayoutId id="2147483690" r:id="rId66"/>
    <p:sldLayoutId id="2147483709" r:id="rId67"/>
    <p:sldLayoutId id="2147483708" r:id="rId68"/>
    <p:sldLayoutId id="2147483710" r:id="rId69"/>
    <p:sldLayoutId id="2147483711" r:id="rId70"/>
    <p:sldLayoutId id="2147483734" r:id="rId71"/>
    <p:sldLayoutId id="2147483689" r:id="rId72"/>
    <p:sldLayoutId id="2147483652" r:id="rId73"/>
    <p:sldLayoutId id="2147483692" r:id="rId74"/>
    <p:sldLayoutId id="2147483665" r:id="rId75"/>
    <p:sldLayoutId id="2147483666" r:id="rId76"/>
    <p:sldLayoutId id="2147483667" r:id="rId77"/>
    <p:sldLayoutId id="2147483669" r:id="rId78"/>
    <p:sldLayoutId id="2147483670" r:id="rId79"/>
    <p:sldLayoutId id="2147483655" r:id="rId80"/>
    <p:sldLayoutId id="2147483727" r:id="rId81"/>
    <p:sldLayoutId id="2147483725" r:id="rId82"/>
    <p:sldLayoutId id="2147483726" r:id="rId83"/>
    <p:sldLayoutId id="2147483728" r:id="rId84"/>
    <p:sldLayoutId id="2147483735" r:id="rId85"/>
    <p:sldLayoutId id="2147483673" r:id="rId86"/>
    <p:sldLayoutId id="2147483736" r:id="rId87"/>
    <p:sldLayoutId id="2147483737" r:id="rId88"/>
    <p:sldLayoutId id="2147483742" r:id="rId89"/>
    <p:sldLayoutId id="2147483716" r:id="rId90"/>
    <p:sldLayoutId id="2147483738" r:id="rId91"/>
    <p:sldLayoutId id="2147483719" r:id="rId92"/>
    <p:sldLayoutId id="2147483691" r:id="rId93"/>
    <p:sldLayoutId id="2147483739" r:id="rId94"/>
    <p:sldLayoutId id="2147483740" r:id="rId95"/>
    <p:sldLayoutId id="2147483721" r:id="rId96"/>
    <p:sldLayoutId id="2147483717" r:id="rId97"/>
    <p:sldLayoutId id="2147483741" r:id="rId98"/>
    <p:sldLayoutId id="2147483718" r:id="rId9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SzPct val="100000"/>
        <a:buFontTx/>
        <a:buBlip>
          <a:blip r:embed="rId103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04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7" y="1030653"/>
            <a:ext cx="5220715" cy="2569798"/>
          </a:xfrm>
        </p:spPr>
        <p:txBody>
          <a:bodyPr/>
          <a:lstStyle/>
          <a:p>
            <a:r>
              <a:rPr lang="en-US" sz="3200" dirty="0" err="1" smtClean="0"/>
              <a:t>gWAS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Genomic variants summary - complete</a:t>
            </a:r>
            <a:endParaRPr lang="en-US" dirty="0"/>
          </a:p>
        </p:txBody>
      </p:sp>
      <p:pic>
        <p:nvPicPr>
          <p:cNvPr id="4" name="Picture 3" descr="varIn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48" y="1738251"/>
            <a:ext cx="6400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7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Ordered categorical models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1" y="1890446"/>
            <a:ext cx="7924799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A ordered categorical model is a model for an ordered categorical variable Y, that can fall in 1, 2, …, J categories.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74" y="2897882"/>
            <a:ext cx="5569173" cy="1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Population structure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1" y="1462052"/>
            <a:ext cx="7924799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Genotype-based relatedness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12" y="2023346"/>
            <a:ext cx="2169124" cy="1175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3782978"/>
            <a:ext cx="6976111" cy="1018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1" y="3329771"/>
            <a:ext cx="7924799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Identical by state algorithm for </a:t>
            </a:r>
            <a:r>
              <a:rPr lang="en-US" sz="1600" b="1" dirty="0">
                <a:solidFill>
                  <a:srgbClr val="A9401C"/>
                </a:solidFill>
              </a:rPr>
              <a:t>k</a:t>
            </a:r>
            <a:r>
              <a:rPr lang="en-US" sz="1600" b="1" dirty="0" smtClean="0">
                <a:solidFill>
                  <a:srgbClr val="A9401C"/>
                </a:solidFill>
              </a:rPr>
              <a:t>inship matrix</a:t>
            </a:r>
          </a:p>
        </p:txBody>
      </p:sp>
    </p:spTree>
    <p:extLst>
      <p:ext uri="{BB962C8B-B14F-4D97-AF65-F5344CB8AC3E}">
        <p14:creationId xmlns:p14="http://schemas.microsoft.com/office/powerpoint/2010/main" val="165257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Kinship </a:t>
            </a: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3862" y="5444032"/>
            <a:ext cx="6461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Kinship coefficients of sample pairs within (In) and between (Out) families as recorded.</a:t>
            </a:r>
            <a:endParaRPr lang="en-US" sz="1200" dirty="0"/>
          </a:p>
        </p:txBody>
      </p:sp>
      <p:pic>
        <p:nvPicPr>
          <p:cNvPr id="3" name="Picture 2" descr="kinshi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7" y="161544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8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Kinship </a:t>
            </a:r>
            <a:r>
              <a:rPr lang="en-US" dirty="0" smtClean="0"/>
              <a:t>coefficients</a:t>
            </a:r>
            <a:endParaRPr lang="en-US" dirty="0"/>
          </a:p>
        </p:txBody>
      </p:sp>
      <p:pic>
        <p:nvPicPr>
          <p:cNvPr id="4" name="Picture 3" descr="kin-heat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61" y="1251561"/>
            <a:ext cx="6667985" cy="4000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3862" y="5444032"/>
            <a:ext cx="6905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Kinship coefficients by including autosome variants (1-22), and take-one-chromosome-out variants (</a:t>
            </a:r>
            <a:r>
              <a:rPr lang="en-US" sz="1200" dirty="0" err="1" smtClean="0"/>
              <a:t>no_chr</a:t>
            </a:r>
            <a:r>
              <a:rPr lang="en-US" sz="1200" dirty="0" smtClean="0"/>
              <a:t>**)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908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E</a:t>
            </a:r>
            <a:r>
              <a:rPr lang="en-US" dirty="0" smtClean="0"/>
              <a:t>stimation of ordered categorical mixed model</a:t>
            </a:r>
            <a:endParaRPr lang="en-US" dirty="0"/>
          </a:p>
        </p:txBody>
      </p:sp>
      <p:pic>
        <p:nvPicPr>
          <p:cNvPr id="20" name="Picture 19" descr="Screen Shot 2014-12-16 at 8.12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7" y="1666293"/>
            <a:ext cx="7362270" cy="33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7158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Model estimate on covariates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7210" y="4953324"/>
            <a:ext cx="74425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Point and bar are the first mode and 95% credible interval of covariant effect’s posterior distribution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Female, shows minor detrimental effect than Male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Effects of APOE genotypes concord with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34345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8686" y="274638"/>
            <a:ext cx="811811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LOD </a:t>
            </a:r>
            <a:r>
              <a:rPr lang="en-US" dirty="0"/>
              <a:t>M</a:t>
            </a:r>
            <a:r>
              <a:rPr lang="en-US" dirty="0" smtClean="0"/>
              <a:t>anhattan</a:t>
            </a:r>
            <a:endParaRPr lang="en-US" dirty="0">
              <a:solidFill>
                <a:srgbClr val="A6001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7211" y="5497644"/>
            <a:ext cx="675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Color represent risky (red) </a:t>
            </a:r>
            <a:r>
              <a:rPr lang="en-US" sz="1200" dirty="0"/>
              <a:t>and protective (blue)</a:t>
            </a:r>
            <a:r>
              <a:rPr lang="en-US" sz="1200" dirty="0" smtClean="0"/>
              <a:t>effect. Size represents effect size.</a:t>
            </a:r>
          </a:p>
        </p:txBody>
      </p:sp>
      <p:pic>
        <p:nvPicPr>
          <p:cNvPr id="3" name="Picture 2" descr="manhatta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7377"/>
            <a:ext cx="8480533" cy="42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0774" y="274638"/>
            <a:ext cx="8156025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LOD Manhattan: Linear mixed model</a:t>
            </a:r>
            <a:endParaRPr lang="en-US" dirty="0">
              <a:solidFill>
                <a:srgbClr val="A6001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7211" y="5497644"/>
            <a:ext cx="675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Color represent risky (red) </a:t>
            </a:r>
            <a:r>
              <a:rPr lang="en-US" sz="1200" dirty="0"/>
              <a:t>and protective (blue)</a:t>
            </a:r>
            <a:r>
              <a:rPr lang="en-US" sz="1200" dirty="0" smtClean="0"/>
              <a:t>effect. Size represents effect size.</a:t>
            </a:r>
          </a:p>
        </p:txBody>
      </p:sp>
      <p:pic>
        <p:nvPicPr>
          <p:cNvPr id="4" name="Picture 3" descr="manhattan_QTLR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9482"/>
            <a:ext cx="868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96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72944" y="274638"/>
            <a:ext cx="8013855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Models</a:t>
            </a:r>
            <a:endParaRPr lang="en-US" dirty="0">
              <a:solidFill>
                <a:srgbClr val="A6001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9298" y="4559393"/>
            <a:ext cx="67544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GLM: Ordered categorical response, kinship correction, Stan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LMM: Linear response, kinship correction, </a:t>
            </a:r>
            <a:r>
              <a:rPr lang="en-US" sz="1200" dirty="0" err="1" smtClean="0"/>
              <a:t>QtlRel</a:t>
            </a:r>
            <a:endParaRPr lang="en-US" sz="1200" dirty="0" smtClean="0"/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LMER: Linear response, family correction, hierarchical model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CLMM: Ordered categorical response, family correction, hierarchical model</a:t>
            </a:r>
          </a:p>
        </p:txBody>
      </p:sp>
      <p:pic>
        <p:nvPicPr>
          <p:cNvPr id="3" name="Picture 2" descr="lod-heat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38" y="1521888"/>
            <a:ext cx="5017944" cy="25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6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5546" y="181423"/>
            <a:ext cx="8101254" cy="8741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GWAS risky variants</a:t>
            </a:r>
            <a:endParaRPr lang="en-US" dirty="0"/>
          </a:p>
        </p:txBody>
      </p:sp>
      <p:pic>
        <p:nvPicPr>
          <p:cNvPr id="8" name="Picture 7" descr="GLM_SNP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" y="1292949"/>
            <a:ext cx="4800601" cy="3200400"/>
          </a:xfrm>
          <a:prstGeom prst="rect">
            <a:avLst/>
          </a:prstGeom>
        </p:spPr>
      </p:pic>
      <p:pic>
        <p:nvPicPr>
          <p:cNvPr id="9" name="Picture 8" descr="geno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21" y="1448331"/>
            <a:ext cx="3730752" cy="1554480"/>
          </a:xfrm>
          <a:prstGeom prst="rect">
            <a:avLst/>
          </a:prstGeom>
        </p:spPr>
      </p:pic>
      <p:pic>
        <p:nvPicPr>
          <p:cNvPr id="10" name="Picture 9" descr="geno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21" y="2841369"/>
            <a:ext cx="3730752" cy="15544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739" y="968408"/>
            <a:ext cx="561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Risky missense variant conditioned on APOE4 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5740" y="4842875"/>
            <a:ext cx="7726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NANOS1 </a:t>
            </a:r>
            <a:r>
              <a:rPr lang="en-US" sz="1200" dirty="0" smtClean="0"/>
              <a:t>is </a:t>
            </a:r>
            <a:r>
              <a:rPr lang="en-US" sz="1200" dirty="0"/>
              <a:t>a Protein Coding gene. Diseases associated with NANOS1 include </a:t>
            </a:r>
            <a:r>
              <a:rPr lang="en-US" sz="1200" dirty="0" err="1"/>
              <a:t>spermatogenic</a:t>
            </a:r>
            <a:r>
              <a:rPr lang="en-US" sz="1200" dirty="0"/>
              <a:t> failure </a:t>
            </a:r>
            <a:r>
              <a:rPr lang="en-US" sz="1200" dirty="0" smtClean="0"/>
              <a:t>and </a:t>
            </a:r>
            <a:r>
              <a:rPr lang="en-US" sz="1200" dirty="0"/>
              <a:t>atherosclerosis. Among its related pathways are Disease and PEDF Induced Signaling. GO annotations related to this gene include RNA binding and translation repressor activity.</a:t>
            </a:r>
          </a:p>
        </p:txBody>
      </p:sp>
    </p:spTree>
    <p:extLst>
      <p:ext uri="{BB962C8B-B14F-4D97-AF65-F5344CB8AC3E}">
        <p14:creationId xmlns:p14="http://schemas.microsoft.com/office/powerpoint/2010/main" val="192628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72944" y="274638"/>
            <a:ext cx="8013855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Models</a:t>
            </a:r>
            <a:endParaRPr lang="en-US" dirty="0">
              <a:solidFill>
                <a:srgbClr val="A6001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9298" y="4559393"/>
            <a:ext cx="67544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GLM: Ordered categorical response, kinship correction, Stan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LMM: Linear response, kinship correction, </a:t>
            </a:r>
            <a:r>
              <a:rPr lang="en-US" sz="1200" dirty="0" err="1" smtClean="0"/>
              <a:t>QtlRel</a:t>
            </a:r>
            <a:endParaRPr lang="en-US" sz="1200" dirty="0" smtClean="0"/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LMER: Linear response, family correction, hierarchical model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CLMM: Ordered categorical response, family correction, hierarchical model</a:t>
            </a:r>
          </a:p>
        </p:txBody>
      </p:sp>
      <p:pic>
        <p:nvPicPr>
          <p:cNvPr id="3" name="Picture 2" descr="lod-heat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38" y="1521888"/>
            <a:ext cx="5017944" cy="25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72944" y="274638"/>
            <a:ext cx="8013855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Models</a:t>
            </a:r>
            <a:endParaRPr lang="en-US" dirty="0">
              <a:solidFill>
                <a:srgbClr val="A6001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9298" y="5221014"/>
            <a:ext cx="67544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Scatterplot on LOD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GLM: Ordered categorical response, kinship correction, Stan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LMM: Linear response, kinship correction, </a:t>
            </a:r>
            <a:r>
              <a:rPr lang="en-US" sz="1200" dirty="0" err="1" smtClean="0"/>
              <a:t>QtlRel</a:t>
            </a:r>
            <a:endParaRPr lang="en-US" sz="1200" dirty="0" smtClean="0"/>
          </a:p>
        </p:txBody>
      </p:sp>
      <p:pic>
        <p:nvPicPr>
          <p:cNvPr id="4" name="Picture 3" descr="lod-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83" y="610890"/>
            <a:ext cx="4677478" cy="4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01380" y="274638"/>
            <a:ext cx="798542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Top variants (0.001 LOD quantile)</a:t>
            </a:r>
            <a:endParaRPr lang="en-US" dirty="0">
              <a:solidFill>
                <a:srgbClr val="A6001C"/>
              </a:solidFill>
            </a:endParaRPr>
          </a:p>
        </p:txBody>
      </p:sp>
      <p:pic>
        <p:nvPicPr>
          <p:cNvPr id="6" name="Picture 5" descr="cons_gl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84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4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0" y="1083627"/>
            <a:ext cx="5767913" cy="4943926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701380" y="274638"/>
            <a:ext cx="798542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Top variants (0.001 LOD quantile)</a:t>
            </a:r>
            <a:endParaRPr lang="en-US" dirty="0">
              <a:solidFill>
                <a:srgbClr val="A600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32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01380" y="274638"/>
            <a:ext cx="798542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Top variants (0.001 LOD quantile)</a:t>
            </a:r>
            <a:endParaRPr lang="en-US" dirty="0">
              <a:solidFill>
                <a:srgbClr val="A6001C"/>
              </a:solidFill>
            </a:endParaRPr>
          </a:p>
        </p:txBody>
      </p:sp>
      <p:pic>
        <p:nvPicPr>
          <p:cNvPr id="3" name="Picture 2" descr="glmFu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02" y="1142487"/>
            <a:ext cx="5699245" cy="48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9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01380" y="274638"/>
            <a:ext cx="798542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Peak-wise versus top quantile wise</a:t>
            </a:r>
            <a:endParaRPr lang="en-US" dirty="0">
              <a:solidFill>
                <a:srgbClr val="A6001C"/>
              </a:solidFill>
            </a:endParaRPr>
          </a:p>
        </p:txBody>
      </p:sp>
      <p:pic>
        <p:nvPicPr>
          <p:cNvPr id="4" name="Picture 3" descr="chr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6" y="1116347"/>
            <a:ext cx="8559971" cy="42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7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01380" y="274638"/>
            <a:ext cx="798542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Discussion</a:t>
            </a:r>
            <a:endParaRPr lang="en-US" dirty="0">
              <a:solidFill>
                <a:srgbClr val="A6001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436" y="1143671"/>
            <a:ext cx="7917364" cy="436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</a:rPr>
              <a:t>carterdev:3838/</a:t>
            </a:r>
            <a:r>
              <a:rPr lang="en-US" sz="1400" b="1" dirty="0" err="1" smtClean="0">
                <a:solidFill>
                  <a:srgbClr val="FF0000"/>
                </a:solidFill>
              </a:rPr>
              <a:t>Adsp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sz="1400" b="1" dirty="0" smtClean="0"/>
          </a:p>
          <a:p>
            <a:pPr>
              <a:lnSpc>
                <a:spcPct val="150000"/>
              </a:lnSpc>
            </a:pPr>
            <a:r>
              <a:rPr lang="en-US" b="1" i="1" dirty="0" smtClean="0"/>
              <a:t>Paper layout</a:t>
            </a:r>
          </a:p>
          <a:p>
            <a:pPr>
              <a:lnSpc>
                <a:spcPct val="150000"/>
              </a:lnSpc>
            </a:pPr>
            <a:endParaRPr lang="en-US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 smtClean="0"/>
              <a:t>Method</a:t>
            </a:r>
          </a:p>
          <a:p>
            <a:pPr>
              <a:lnSpc>
                <a:spcPct val="150000"/>
              </a:lnSpc>
            </a:pPr>
            <a:endParaRPr lang="en-US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 smtClean="0"/>
              <a:t>Additive model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/>
              <a:t>Apoe2 epistasis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/>
              <a:t>Apoe4 epistasis</a:t>
            </a:r>
          </a:p>
          <a:p>
            <a:pPr>
              <a:lnSpc>
                <a:spcPct val="150000"/>
              </a:lnSpc>
            </a:pP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400" b="1" dirty="0" smtClean="0"/>
              <a:t>Peak-wise versus top-quantile wise</a:t>
            </a:r>
          </a:p>
          <a:p>
            <a:pPr>
              <a:lnSpc>
                <a:spcPct val="150000"/>
              </a:lnSpc>
            </a:pP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400" i="1" dirty="0" smtClean="0"/>
              <a:t>Integrate with gene expression dataset on AD samples</a:t>
            </a:r>
          </a:p>
        </p:txBody>
      </p:sp>
    </p:spTree>
    <p:extLst>
      <p:ext uri="{BB962C8B-B14F-4D97-AF65-F5344CB8AC3E}">
        <p14:creationId xmlns:p14="http://schemas.microsoft.com/office/powerpoint/2010/main" val="166641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01380" y="274638"/>
            <a:ext cx="798542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Candidate genes</a:t>
            </a:r>
            <a:endParaRPr lang="en-US" dirty="0">
              <a:solidFill>
                <a:srgbClr val="A6001C"/>
              </a:solidFill>
            </a:endParaRPr>
          </a:p>
        </p:txBody>
      </p:sp>
      <p:pic>
        <p:nvPicPr>
          <p:cNvPr id="6" name="Picture 5" descr="Screen Shot 2015-07-07 at 10.22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9" y="1806793"/>
            <a:ext cx="8569240" cy="26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6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smtClean="0"/>
              <a:t>Locus</a:t>
            </a:r>
            <a:endParaRPr lang="en-US" sz="2800" dirty="0"/>
          </a:p>
        </p:txBody>
      </p:sp>
      <p:pic>
        <p:nvPicPr>
          <p:cNvPr id="3" name="Picture 2" descr="STA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1" y="830605"/>
            <a:ext cx="7757162" cy="517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9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Pipeline in a brief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49158" y="1485516"/>
            <a:ext cx="3609488" cy="569523"/>
            <a:chOff x="3407295" y="3498855"/>
            <a:chExt cx="3155924" cy="611086"/>
          </a:xfrm>
        </p:grpSpPr>
        <p:sp>
          <p:nvSpPr>
            <p:cNvPr id="14" name="Pentagon 13"/>
            <p:cNvSpPr/>
            <p:nvPr/>
          </p:nvSpPr>
          <p:spPr>
            <a:xfrm rot="5400000">
              <a:off x="4679714" y="2226438"/>
              <a:ext cx="611084" cy="3155922"/>
            </a:xfrm>
            <a:prstGeom prst="homePlate">
              <a:avLst>
                <a:gd name="adj" fmla="val 3139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07297" y="3498855"/>
              <a:ext cx="3155922" cy="49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b="1" dirty="0" smtClean="0"/>
                <a:t>Extracting SNP calls from VCF (CS)</a:t>
              </a:r>
            </a:p>
            <a:p>
              <a:pPr algn="ctr">
                <a:lnSpc>
                  <a:spcPct val="130000"/>
                </a:lnSpc>
              </a:pPr>
              <a:r>
                <a:rPr lang="en-US" sz="900" i="1" dirty="0" smtClean="0">
                  <a:solidFill>
                    <a:srgbClr val="999391"/>
                  </a:solidFill>
                </a:rPr>
                <a:t> </a:t>
              </a:r>
              <a:r>
                <a:rPr lang="en-US" sz="900" i="1" dirty="0" err="1" smtClean="0">
                  <a:solidFill>
                    <a:srgbClr val="999391"/>
                  </a:solidFill>
                </a:rPr>
                <a:t>github</a:t>
              </a:r>
              <a:r>
                <a:rPr lang="en-US" sz="900" i="1" dirty="0" smtClean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 smtClean="0">
                  <a:solidFill>
                    <a:srgbClr val="999391"/>
                  </a:solidFill>
                </a:rPr>
                <a:t>geno</a:t>
              </a:r>
              <a:r>
                <a:rPr lang="en-US" sz="900" i="1" dirty="0" smtClean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 smtClean="0">
                  <a:solidFill>
                    <a:srgbClr val="999391"/>
                  </a:solidFill>
                </a:rPr>
                <a:t>myVcf.sh</a:t>
              </a:r>
              <a:endParaRPr lang="en-US" sz="900" i="1" dirty="0" smtClean="0">
                <a:solidFill>
                  <a:srgbClr val="99939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77350" y="1485516"/>
            <a:ext cx="3609488" cy="3486288"/>
            <a:chOff x="3407295" y="3498855"/>
            <a:chExt cx="3155924" cy="611086"/>
          </a:xfrm>
        </p:grpSpPr>
        <p:sp>
          <p:nvSpPr>
            <p:cNvPr id="12" name="Pentagon 11"/>
            <p:cNvSpPr/>
            <p:nvPr/>
          </p:nvSpPr>
          <p:spPr>
            <a:xfrm rot="5400000">
              <a:off x="4679714" y="2226438"/>
              <a:ext cx="611084" cy="3155922"/>
            </a:xfrm>
            <a:prstGeom prst="homePlate">
              <a:avLst>
                <a:gd name="adj" fmla="val 1279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07297" y="3498855"/>
              <a:ext cx="3155922" cy="44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 smtClean="0"/>
                <a:t>Phenotype &amp; metadata 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</a:t>
              </a:r>
              <a:r>
                <a:rPr lang="en-US" sz="1200" i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ithub</a:t>
              </a:r>
              <a:r>
                <a:rPr lang="en-US" sz="12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en-US" sz="1200" i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pheno.R</a:t>
              </a:r>
              <a:endPara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endParaRPr lang="en-US" sz="1400" b="1" dirty="0" smtClean="0"/>
            </a:p>
            <a:p>
              <a:pPr algn="ctr">
                <a:lnSpc>
                  <a:spcPct val="120000"/>
                </a:lnSpc>
              </a:pPr>
              <a:r>
                <a:rPr lang="en-US" sz="1400" b="1" dirty="0" smtClean="0"/>
                <a:t>AD </a:t>
              </a:r>
              <a:r>
                <a:rPr lang="en-US" sz="1400" b="1" dirty="0"/>
                <a:t>status: 584 -&gt; 578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0" dirty="0"/>
                <a:t>Other dementia and unknown</a:t>
              </a:r>
            </a:p>
            <a:p>
              <a:pPr algn="ctr">
                <a:lnSpc>
                  <a:spcPct val="120000"/>
                </a:lnSpc>
              </a:pPr>
              <a:endParaRPr lang="en-US" sz="1400" b="1" dirty="0" smtClean="0"/>
            </a:p>
            <a:p>
              <a:pPr algn="ctr">
                <a:lnSpc>
                  <a:spcPct val="120000"/>
                </a:lnSpc>
              </a:pPr>
              <a:r>
                <a:rPr lang="en-US" sz="1400" b="1" dirty="0" smtClean="0"/>
                <a:t>Age</a:t>
              </a:r>
              <a:r>
                <a:rPr lang="en-US" sz="1400" b="1" dirty="0"/>
                <a:t>: 578 -&gt; </a:t>
              </a:r>
              <a:r>
                <a:rPr lang="en-US" sz="1400" b="1" dirty="0" smtClean="0"/>
                <a:t>576 </a:t>
              </a:r>
              <a:r>
                <a:rPr lang="en-US" sz="1200" dirty="0" smtClean="0"/>
                <a:t>(Missing data) </a:t>
              </a:r>
            </a:p>
            <a:p>
              <a:pPr algn="ctr">
                <a:lnSpc>
                  <a:spcPct val="120000"/>
                </a:lnSpc>
              </a:pPr>
              <a:r>
                <a:rPr lang="en-US" sz="1400" b="1" dirty="0" smtClean="0"/>
                <a:t>Sex: 39% (M) / 61% (F)</a:t>
              </a:r>
              <a:endParaRPr lang="en-US" sz="1200" b="1" dirty="0"/>
            </a:p>
            <a:p>
              <a:pPr algn="ctr">
                <a:lnSpc>
                  <a:spcPct val="120000"/>
                </a:lnSpc>
              </a:pPr>
              <a:r>
                <a:rPr lang="en-US" sz="1400" b="1" dirty="0" smtClean="0"/>
                <a:t>APOE: 2, 3, 4</a:t>
              </a:r>
              <a:endParaRPr lang="en-US" sz="1200" dirty="0"/>
            </a:p>
            <a:p>
              <a:pPr algn="ctr">
                <a:lnSpc>
                  <a:spcPct val="120000"/>
                </a:lnSpc>
              </a:pPr>
              <a:endParaRPr lang="en-US" sz="1200" b="1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49164" y="2215018"/>
            <a:ext cx="3609488" cy="580433"/>
            <a:chOff x="3407295" y="3498854"/>
            <a:chExt cx="3155924" cy="611087"/>
          </a:xfrm>
        </p:grpSpPr>
        <p:sp>
          <p:nvSpPr>
            <p:cNvPr id="20" name="Pentagon 19"/>
            <p:cNvSpPr/>
            <p:nvPr/>
          </p:nvSpPr>
          <p:spPr>
            <a:xfrm rot="5400000">
              <a:off x="4679714" y="2226438"/>
              <a:ext cx="611084" cy="3155922"/>
            </a:xfrm>
            <a:prstGeom prst="homePlate">
              <a:avLst>
                <a:gd name="adj" fmla="val 3139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7297" y="3498854"/>
              <a:ext cx="3155922" cy="490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b="1" dirty="0" smtClean="0"/>
                <a:t>Extract complete variants and genotype data in R</a:t>
              </a:r>
              <a:endParaRPr lang="en-US" sz="900" i="1" dirty="0" smtClean="0">
                <a:solidFill>
                  <a:srgbClr val="99939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sz="900" i="1" dirty="0" err="1" smtClean="0">
                  <a:solidFill>
                    <a:srgbClr val="999391"/>
                  </a:solidFill>
                </a:rPr>
                <a:t>github</a:t>
              </a:r>
              <a:r>
                <a:rPr lang="en-US" sz="900" i="1" dirty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>
                  <a:solidFill>
                    <a:srgbClr val="999391"/>
                  </a:solidFill>
                </a:rPr>
                <a:t>geno</a:t>
              </a:r>
              <a:r>
                <a:rPr lang="en-US" sz="900" i="1" dirty="0" smtClean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 smtClean="0">
                  <a:solidFill>
                    <a:srgbClr val="999391"/>
                  </a:solidFill>
                </a:rPr>
                <a:t>geno.R</a:t>
              </a:r>
              <a:endParaRPr lang="en-US" sz="900" i="1" dirty="0">
                <a:solidFill>
                  <a:srgbClr val="99939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49116" y="5261411"/>
            <a:ext cx="7737650" cy="889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MODELS: Generalized linear mixed model</a:t>
            </a:r>
          </a:p>
          <a:p>
            <a:pPr algn="ctr"/>
            <a:r>
              <a:rPr lang="en-US" sz="1200" b="1" dirty="0" smtClean="0"/>
              <a:t>ordered categorical with genotype-based relatedness correction</a:t>
            </a:r>
          </a:p>
          <a:p>
            <a:pPr algn="ctr"/>
            <a:r>
              <a:rPr lang="en-US" sz="1100" i="1" dirty="0" err="1" smtClean="0">
                <a:solidFill>
                  <a:srgbClr val="999391"/>
                </a:solidFill>
              </a:rPr>
              <a:t>github</a:t>
            </a:r>
            <a:r>
              <a:rPr lang="en-US" sz="1100" i="1" dirty="0" smtClean="0">
                <a:solidFill>
                  <a:srgbClr val="999391"/>
                </a:solidFill>
              </a:rPr>
              <a:t>/GLM/*</a:t>
            </a:r>
            <a:endParaRPr lang="en-US" sz="1100" i="1" dirty="0">
              <a:solidFill>
                <a:srgbClr val="99939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8961" y="900899"/>
            <a:ext cx="124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Genotype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261806" y="903986"/>
            <a:ext cx="136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Phenotype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949154" y="2955431"/>
            <a:ext cx="3609488" cy="566429"/>
            <a:chOff x="3407295" y="3498855"/>
            <a:chExt cx="3155924" cy="611086"/>
          </a:xfrm>
        </p:grpSpPr>
        <p:sp>
          <p:nvSpPr>
            <p:cNvPr id="17" name="Pentagon 16"/>
            <p:cNvSpPr/>
            <p:nvPr/>
          </p:nvSpPr>
          <p:spPr>
            <a:xfrm rot="5400000">
              <a:off x="4679714" y="2226438"/>
              <a:ext cx="611084" cy="3155922"/>
            </a:xfrm>
            <a:prstGeom prst="homePlate">
              <a:avLst>
                <a:gd name="adj" fmla="val 3139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07297" y="3498855"/>
              <a:ext cx="3155922" cy="50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b="1" dirty="0" smtClean="0"/>
                <a:t>Classify variants, </a:t>
              </a:r>
              <a:r>
                <a:rPr lang="en-US" sz="1000" b="1" dirty="0"/>
                <a:t>m</a:t>
              </a:r>
              <a:r>
                <a:rPr lang="en-US" sz="1000" b="1" dirty="0" smtClean="0"/>
                <a:t>ake genotype matrix and meta data </a:t>
              </a:r>
              <a:r>
                <a:rPr lang="en-US" sz="900" i="1" dirty="0" smtClean="0"/>
                <a:t>(bi-variants only) </a:t>
              </a:r>
              <a:r>
                <a:rPr lang="en-US" sz="800" i="1" dirty="0" smtClean="0">
                  <a:solidFill>
                    <a:srgbClr val="999391"/>
                  </a:solidFill>
                </a:rPr>
                <a:t> </a:t>
              </a:r>
              <a:r>
                <a:rPr lang="en-US" sz="900" i="1" dirty="0" err="1" smtClean="0">
                  <a:solidFill>
                    <a:srgbClr val="999391"/>
                  </a:solidFill>
                </a:rPr>
                <a:t>github</a:t>
              </a:r>
              <a:r>
                <a:rPr lang="en-US" sz="900" i="1" dirty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>
                  <a:solidFill>
                    <a:srgbClr val="999391"/>
                  </a:solidFill>
                </a:rPr>
                <a:t>geno</a:t>
              </a:r>
              <a:r>
                <a:rPr lang="en-US" sz="900" i="1" dirty="0" smtClean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 smtClean="0">
                  <a:solidFill>
                    <a:srgbClr val="999391"/>
                  </a:solidFill>
                </a:rPr>
                <a:t>geno.R:meta.R</a:t>
              </a:r>
              <a:endParaRPr lang="en-US" sz="900" i="1" dirty="0">
                <a:solidFill>
                  <a:srgbClr val="99939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49150" y="3681839"/>
            <a:ext cx="3609488" cy="564992"/>
            <a:chOff x="3407295" y="3498855"/>
            <a:chExt cx="3155924" cy="611086"/>
          </a:xfrm>
        </p:grpSpPr>
        <p:sp>
          <p:nvSpPr>
            <p:cNvPr id="28" name="Pentagon 27"/>
            <p:cNvSpPr/>
            <p:nvPr/>
          </p:nvSpPr>
          <p:spPr>
            <a:xfrm rot="5400000">
              <a:off x="4679714" y="2226438"/>
              <a:ext cx="611084" cy="3155922"/>
            </a:xfrm>
            <a:prstGeom prst="homePlate">
              <a:avLst>
                <a:gd name="adj" fmla="val 3139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07297" y="3498855"/>
              <a:ext cx="3155922" cy="50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b="1" dirty="0" smtClean="0"/>
                <a:t>Compute kinship matrix on complete bi-variants</a:t>
              </a:r>
              <a:endParaRPr lang="en-US" sz="900" i="1" dirty="0" smtClean="0">
                <a:solidFill>
                  <a:srgbClr val="99939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sz="900" i="1" dirty="0" err="1" smtClean="0">
                  <a:solidFill>
                    <a:srgbClr val="999391"/>
                  </a:solidFill>
                </a:rPr>
                <a:t>github</a:t>
              </a:r>
              <a:r>
                <a:rPr lang="en-US" sz="900" i="1" dirty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>
                  <a:solidFill>
                    <a:srgbClr val="999391"/>
                  </a:solidFill>
                </a:rPr>
                <a:t>geno</a:t>
              </a:r>
              <a:r>
                <a:rPr lang="en-US" sz="900" i="1" dirty="0" smtClean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 smtClean="0">
                  <a:solidFill>
                    <a:srgbClr val="999391"/>
                  </a:solidFill>
                </a:rPr>
                <a:t>plink.sh:tfam.R:kinship.sh</a:t>
              </a:r>
              <a:endParaRPr lang="en-US" sz="900" i="1" dirty="0">
                <a:solidFill>
                  <a:srgbClr val="99939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49130" y="4406812"/>
            <a:ext cx="3609488" cy="564992"/>
            <a:chOff x="3407295" y="3498855"/>
            <a:chExt cx="3155924" cy="611086"/>
          </a:xfrm>
        </p:grpSpPr>
        <p:sp>
          <p:nvSpPr>
            <p:cNvPr id="31" name="Pentagon 30"/>
            <p:cNvSpPr/>
            <p:nvPr/>
          </p:nvSpPr>
          <p:spPr>
            <a:xfrm rot="5400000">
              <a:off x="4679714" y="2226438"/>
              <a:ext cx="611084" cy="3155922"/>
            </a:xfrm>
            <a:prstGeom prst="homePlate">
              <a:avLst>
                <a:gd name="adj" fmla="val 3139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07297" y="3498855"/>
              <a:ext cx="3155922" cy="50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00" b="1" dirty="0" smtClean="0"/>
                <a:t>Predict variants effects (bi-variant: MAF &gt; 0.01)</a:t>
              </a:r>
              <a:endParaRPr lang="en-US" sz="900" i="1" dirty="0" smtClean="0">
                <a:solidFill>
                  <a:srgbClr val="99939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sz="900" i="1" dirty="0" err="1" smtClean="0">
                  <a:solidFill>
                    <a:srgbClr val="999391"/>
                  </a:solidFill>
                </a:rPr>
                <a:t>github</a:t>
              </a:r>
              <a:r>
                <a:rPr lang="en-US" sz="900" i="1" dirty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>
                  <a:solidFill>
                    <a:srgbClr val="999391"/>
                  </a:solidFill>
                </a:rPr>
                <a:t>geno</a:t>
              </a:r>
              <a:r>
                <a:rPr lang="en-US" sz="900" i="1" dirty="0" smtClean="0">
                  <a:solidFill>
                    <a:srgbClr val="999391"/>
                  </a:solidFill>
                </a:rPr>
                <a:t>/</a:t>
              </a:r>
              <a:r>
                <a:rPr lang="en-US" sz="900" i="1" dirty="0" err="1" smtClean="0">
                  <a:solidFill>
                    <a:srgbClr val="999391"/>
                  </a:solidFill>
                </a:rPr>
                <a:t>vep.R:vep.sh</a:t>
              </a:r>
              <a:endParaRPr lang="en-US" sz="900" i="1" dirty="0">
                <a:solidFill>
                  <a:srgbClr val="99939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27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o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29" y="1442273"/>
            <a:ext cx="3730752" cy="1554480"/>
          </a:xfrm>
          <a:prstGeom prst="rect">
            <a:avLst/>
          </a:prstGeom>
        </p:spPr>
      </p:pic>
      <p:pic>
        <p:nvPicPr>
          <p:cNvPr id="4" name="Picture 3" descr="geno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29" y="2848694"/>
            <a:ext cx="3730752" cy="1554480"/>
          </a:xfrm>
          <a:prstGeom prst="rect">
            <a:avLst/>
          </a:prstGeom>
        </p:spPr>
      </p:pic>
      <p:pic>
        <p:nvPicPr>
          <p:cNvPr id="8" name="Picture 7" descr="GLM_SNP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6" y="1310329"/>
            <a:ext cx="4800600" cy="32004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85546" y="181423"/>
            <a:ext cx="8101254" cy="8741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GWAS protective variants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1157" y="4737168"/>
            <a:ext cx="7226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LRG1 (</a:t>
            </a:r>
            <a:r>
              <a:rPr lang="en-US" sz="1200" dirty="0" err="1"/>
              <a:t>Leucine</a:t>
            </a:r>
            <a:r>
              <a:rPr lang="en-US" sz="1200" dirty="0"/>
              <a:t>-Rich Alpha-2-Glycoprotein 1) is a Protein Coding gene. Diseases associated with LRG1 include normal pressure hydrocephalus.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5740" y="968408"/>
            <a:ext cx="600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Protective missense variant conditioned on APOE2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2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4783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Predicted effects of genomic variants</a:t>
            </a:r>
            <a:endParaRPr lang="en-US" dirty="0"/>
          </a:p>
        </p:txBody>
      </p:sp>
      <p:pic>
        <p:nvPicPr>
          <p:cNvPr id="4" name="Picture 3" descr="c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2"/>
          <a:stretch/>
        </p:blipFill>
        <p:spPr>
          <a:xfrm>
            <a:off x="20820" y="311858"/>
            <a:ext cx="9002042" cy="64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88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LOD </a:t>
            </a:r>
            <a:r>
              <a:rPr lang="en-US" dirty="0"/>
              <a:t>M</a:t>
            </a:r>
            <a:r>
              <a:rPr lang="en-US" dirty="0" smtClean="0"/>
              <a:t>anhattan</a:t>
            </a:r>
            <a:endParaRPr lang="en-US" dirty="0">
              <a:solidFill>
                <a:srgbClr val="A6001C"/>
              </a:solidFill>
            </a:endParaRPr>
          </a:p>
        </p:txBody>
      </p:sp>
      <p:pic>
        <p:nvPicPr>
          <p:cNvPr id="4" name="Picture 3" descr="manhatta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2" y="1198338"/>
            <a:ext cx="8596138" cy="4298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7211" y="5497644"/>
            <a:ext cx="675449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 smtClean="0"/>
              <a:t>Color represent risky (red) </a:t>
            </a:r>
            <a:r>
              <a:rPr lang="en-US" sz="1200" dirty="0"/>
              <a:t>and protective (blue)</a:t>
            </a:r>
            <a:r>
              <a:rPr lang="en-US" sz="1200" dirty="0" smtClean="0"/>
              <a:t>effect. Size represents effect size.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Code APOE as factor: 33, 22, 23, 24, </a:t>
            </a:r>
            <a:r>
              <a:rPr lang="en-US" sz="1200" dirty="0" smtClean="0">
                <a:solidFill>
                  <a:srgbClr val="FF6600"/>
                </a:solidFill>
              </a:rPr>
              <a:t>34</a:t>
            </a:r>
            <a:endParaRPr lang="en-US" sz="12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0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Genomic variants summary – SNP</a:t>
            </a:r>
            <a:endParaRPr lang="en-US" dirty="0"/>
          </a:p>
        </p:txBody>
      </p:sp>
      <p:pic>
        <p:nvPicPr>
          <p:cNvPr id="5" name="Picture 4" descr="snpIn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39" y="1851284"/>
            <a:ext cx="60959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M_SNP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9" y="1211006"/>
            <a:ext cx="4800600" cy="3200400"/>
          </a:xfrm>
          <a:prstGeom prst="rect">
            <a:avLst/>
          </a:prstGeom>
        </p:spPr>
      </p:pic>
      <p:pic>
        <p:nvPicPr>
          <p:cNvPr id="5" name="Picture 4" descr="geno7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53" y="2765844"/>
            <a:ext cx="3730752" cy="1554480"/>
          </a:xfrm>
          <a:prstGeom prst="rect">
            <a:avLst/>
          </a:prstGeom>
        </p:spPr>
      </p:pic>
      <p:pic>
        <p:nvPicPr>
          <p:cNvPr id="6" name="Picture 5" descr="geno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53" y="1388678"/>
            <a:ext cx="3730752" cy="155448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85546" y="181423"/>
            <a:ext cx="8101254" cy="8741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GWAS protective variants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08729" y="4659560"/>
            <a:ext cx="7453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METTL14 (</a:t>
            </a:r>
            <a:r>
              <a:rPr lang="en-US" sz="1200" dirty="0" err="1"/>
              <a:t>Methyltransferase</a:t>
            </a:r>
            <a:r>
              <a:rPr lang="en-US" sz="1200" dirty="0"/>
              <a:t> Like 14) is a Protein Coding gene. Diseases associated with METTL14 include alcohol dependence.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5740" y="96840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Risky allele conditioned on APOE4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44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M_SNP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1" y="1241169"/>
            <a:ext cx="4800600" cy="3200400"/>
          </a:xfrm>
          <a:prstGeom prst="rect">
            <a:avLst/>
          </a:prstGeom>
        </p:spPr>
      </p:pic>
      <p:pic>
        <p:nvPicPr>
          <p:cNvPr id="5" name="Picture 4" descr="geno6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17" y="1429912"/>
            <a:ext cx="3730752" cy="1554480"/>
          </a:xfrm>
          <a:prstGeom prst="rect">
            <a:avLst/>
          </a:prstGeom>
        </p:spPr>
      </p:pic>
      <p:pic>
        <p:nvPicPr>
          <p:cNvPr id="6" name="Picture 5" descr="geno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17" y="2798831"/>
            <a:ext cx="3730752" cy="155448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85546" y="181423"/>
            <a:ext cx="8101254" cy="8741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GWAS risky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5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Alzheimer’s Disease Sequencing Project (ADSP)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7812" y="1583504"/>
            <a:ext cx="8108988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/>
              <a:t>Objective:</a:t>
            </a:r>
            <a:r>
              <a:rPr lang="en-US" sz="1400" dirty="0" smtClean="0"/>
              <a:t> Identify genomic variants that increase or decrease the risk of developing AD. 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Until today, ADSP project has released the whole genome sequencing data for 584 people across 111 families.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5368" y="5374085"/>
            <a:ext cx="5186948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rgbClr val="FF0000"/>
                </a:solidFill>
              </a:rPr>
              <a:t>AD diagnosis </a:t>
            </a:r>
            <a:r>
              <a:rPr lang="en-US" sz="1400" dirty="0" smtClean="0"/>
              <a:t>for 584 people across 111 families. 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rgbClr val="FF0000"/>
                </a:solidFill>
              </a:rPr>
              <a:t>Age, Sex, and APOE genotype </a:t>
            </a:r>
            <a:r>
              <a:rPr lang="en-US" sz="1400" dirty="0" smtClean="0"/>
              <a:t>data were collected</a:t>
            </a:r>
            <a:endParaRPr lang="en-US" sz="1400" dirty="0"/>
          </a:p>
        </p:txBody>
      </p:sp>
      <p:pic>
        <p:nvPicPr>
          <p:cNvPr id="4" name="Picture 3" descr="AdDistPi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9" b="22611"/>
          <a:stretch/>
        </p:blipFill>
        <p:spPr>
          <a:xfrm>
            <a:off x="2366210" y="2627379"/>
            <a:ext cx="4027341" cy="24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7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Age over AD status</a:t>
            </a:r>
          </a:p>
        </p:txBody>
      </p:sp>
      <p:pic>
        <p:nvPicPr>
          <p:cNvPr id="7" name="Picture 6" descr="age_bo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44" y="2317002"/>
            <a:ext cx="3798932" cy="28492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2133" y="1457725"/>
            <a:ext cx="6959132" cy="35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</a:rPr>
              <a:t>Age generally increase with AD probability.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7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Sex over AD status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2133" y="1217109"/>
            <a:ext cx="6959132" cy="35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</a:rPr>
              <a:t>Female proportion increases with AD probability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Picture 7" descr="sex_b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03" y="2251643"/>
            <a:ext cx="3840477" cy="2560320"/>
          </a:xfrm>
          <a:prstGeom prst="rect">
            <a:avLst/>
          </a:prstGeom>
        </p:spPr>
      </p:pic>
      <p:pic>
        <p:nvPicPr>
          <p:cNvPr id="12" name="Picture 11" descr="sex_pi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0" b="29289"/>
          <a:stretch/>
        </p:blipFill>
        <p:spPr>
          <a:xfrm>
            <a:off x="488430" y="2508979"/>
            <a:ext cx="4088733" cy="19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7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APOE over AD status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2133" y="1217109"/>
            <a:ext cx="6959132" cy="35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APOE </a:t>
            </a:r>
            <a:r>
              <a:rPr lang="en-US" sz="1600" b="1" dirty="0">
                <a:solidFill>
                  <a:srgbClr val="A9401C"/>
                </a:solidFill>
              </a:rPr>
              <a:t>ε3ε4 </a:t>
            </a:r>
            <a:r>
              <a:rPr lang="en-US" sz="1600" b="1" dirty="0" smtClean="0">
                <a:solidFill>
                  <a:srgbClr val="A9401C"/>
                </a:solidFill>
              </a:rPr>
              <a:t>proportion increases </a:t>
            </a:r>
            <a:r>
              <a:rPr lang="en-US" sz="1600" b="1" dirty="0">
                <a:solidFill>
                  <a:srgbClr val="A9401C"/>
                </a:solidFill>
              </a:rPr>
              <a:t>with AD probability </a:t>
            </a:r>
          </a:p>
        </p:txBody>
      </p:sp>
      <p:pic>
        <p:nvPicPr>
          <p:cNvPr id="9" name="Picture 8" descr="apoe_pi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4" b="29452"/>
          <a:stretch/>
        </p:blipFill>
        <p:spPr>
          <a:xfrm>
            <a:off x="543252" y="2328791"/>
            <a:ext cx="4057255" cy="2034040"/>
          </a:xfrm>
          <a:prstGeom prst="rect">
            <a:avLst/>
          </a:prstGeom>
        </p:spPr>
      </p:pic>
      <p:pic>
        <p:nvPicPr>
          <p:cNvPr id="10" name="Picture 9" descr="apoe_ba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77" y="2201791"/>
            <a:ext cx="3840483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6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Templat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27848</TotalTime>
  <Words>1344</Words>
  <Application>Microsoft Macintosh PowerPoint</Application>
  <PresentationFormat>On-screen Show (4:3)</PresentationFormat>
  <Paragraphs>155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Powerpoint_Template</vt:lpstr>
      <vt:lpstr>gWAS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Jackson Laboratory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Gregory Carter</dc:creator>
  <cp:lastModifiedBy>Xulong Wang</cp:lastModifiedBy>
  <cp:revision>1382</cp:revision>
  <cp:lastPrinted>2014-10-23T06:27:53Z</cp:lastPrinted>
  <dcterms:created xsi:type="dcterms:W3CDTF">2013-08-05T13:22:57Z</dcterms:created>
  <dcterms:modified xsi:type="dcterms:W3CDTF">2016-02-06T21:13:51Z</dcterms:modified>
</cp:coreProperties>
</file>